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t>11/9/2017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t>11/9/2017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t>11/9/2017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t>11/9/2017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t>11/9/2017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t>11/9/2017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t>11/9/2017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t>11/9/2017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t>11/9/2017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6F2B68-A6B6-4AE9-8649-919240D13FC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t>11/9/2017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41AAB-5B2D-4252-8B69-DFE431095B40}" type="datetimeFigureOut">
              <a:rPr lang="en-US" smtClean="0"/>
              <a:t>11/9/2017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F2B68-A6B6-4AE9-8649-919240D13F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B841AAB-5B2D-4252-8B69-DFE431095B40}" type="datetimeFigureOut">
              <a:rPr lang="en-US" smtClean="0"/>
              <a:t>11/9/2017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6F2B68-A6B6-4AE9-8649-919240D13FC2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Algerian" pitchFamily="82" charset="0"/>
              </a:rPr>
              <a:t>Burkholderia</a:t>
            </a:r>
            <a:r>
              <a:rPr lang="en-US" b="1" dirty="0" smtClean="0">
                <a:latin typeface="Algerian" pitchFamily="82" charset="0"/>
              </a:rPr>
              <a:t> </a:t>
            </a:r>
            <a:r>
              <a:rPr lang="en-US" b="1" dirty="0" err="1" smtClean="0">
                <a:latin typeface="Algerian" pitchFamily="82" charset="0"/>
              </a:rPr>
              <a:t>Pseudomallei</a:t>
            </a:r>
            <a:r>
              <a:rPr lang="en-US" b="1" dirty="0" smtClean="0">
                <a:latin typeface="Algerian" pitchFamily="82" charset="0"/>
              </a:rPr>
              <a:t/>
            </a:r>
            <a:br>
              <a:rPr lang="en-US" b="1" dirty="0" smtClean="0">
                <a:latin typeface="Algerian" pitchFamily="82" charset="0"/>
              </a:rPr>
            </a:br>
            <a:endParaRPr lang="en-US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Blackadder ITC" pitchFamily="82" charset="0"/>
              </a:rPr>
              <a:t>Name</a:t>
            </a:r>
          </a:p>
          <a:p>
            <a:r>
              <a:rPr lang="en-US" dirty="0" smtClean="0">
                <a:latin typeface="Blackadder ITC" pitchFamily="82" charset="0"/>
              </a:rPr>
              <a:t>Institution</a:t>
            </a:r>
          </a:p>
          <a:p>
            <a:r>
              <a:rPr lang="en-US" dirty="0" smtClean="0">
                <a:latin typeface="Blackadder ITC" pitchFamily="82" charset="0"/>
              </a:rPr>
              <a:t>Date </a:t>
            </a:r>
            <a:endParaRPr lang="en-US" dirty="0">
              <a:latin typeface="Blackadder ITC" pitchFamily="82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burkholderia pseudomallei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5999" r="5999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latin typeface="Algerian" pitchFamily="82" charset="0"/>
              </a:rPr>
              <a:t>Natural habitat/Environment </a:t>
            </a:r>
            <a:endParaRPr lang="en-US" sz="4000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lackadder ITC" pitchFamily="82" charset="0"/>
              </a:rPr>
              <a:t>Soil</a:t>
            </a:r>
          </a:p>
          <a:p>
            <a:r>
              <a:rPr lang="en-US" dirty="0">
                <a:latin typeface="Blackadder ITC" pitchFamily="82" charset="0"/>
              </a:rPr>
              <a:t>R</a:t>
            </a:r>
            <a:r>
              <a:rPr lang="en-US" dirty="0" smtClean="0">
                <a:latin typeface="Blackadder ITC" pitchFamily="82" charset="0"/>
              </a:rPr>
              <a:t>ice </a:t>
            </a:r>
            <a:r>
              <a:rPr lang="en-US" dirty="0">
                <a:latin typeface="Blackadder ITC" pitchFamily="82" charset="0"/>
              </a:rPr>
              <a:t>paddies as well as </a:t>
            </a:r>
            <a:endParaRPr lang="en-US" dirty="0" smtClean="0">
              <a:latin typeface="Blackadder ITC" pitchFamily="82" charset="0"/>
            </a:endParaRPr>
          </a:p>
          <a:p>
            <a:r>
              <a:rPr lang="en-US" dirty="0">
                <a:latin typeface="Blackadder ITC" pitchFamily="82" charset="0"/>
              </a:rPr>
              <a:t>S</a:t>
            </a:r>
            <a:r>
              <a:rPr lang="en-US" dirty="0" smtClean="0">
                <a:latin typeface="Blackadder ITC" pitchFamily="82" charset="0"/>
              </a:rPr>
              <a:t>tagnant waters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Image result for burkholderia pseudomallei-environment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3581400"/>
            <a:ext cx="495300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898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lgerian" pitchFamily="82" charset="0"/>
              </a:rPr>
              <a:t>Region where it can be found. </a:t>
            </a:r>
            <a:endParaRPr lang="en-US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lackadder ITC" pitchFamily="82" charset="0"/>
              </a:rPr>
              <a:t>Tropical </a:t>
            </a:r>
            <a:r>
              <a:rPr lang="en-US" dirty="0">
                <a:latin typeface="Blackadder ITC" pitchFamily="82" charset="0"/>
              </a:rPr>
              <a:t>and subtropical </a:t>
            </a:r>
            <a:r>
              <a:rPr lang="en-US" dirty="0" smtClean="0">
                <a:latin typeface="Blackadder ITC" pitchFamily="82" charset="0"/>
              </a:rPr>
              <a:t>regions;</a:t>
            </a:r>
          </a:p>
          <a:p>
            <a:r>
              <a:rPr lang="en-US" dirty="0">
                <a:latin typeface="Blackadder ITC" pitchFamily="82" charset="0"/>
              </a:rPr>
              <a:t>Thailand, Malaysia, Singapore and Northern </a:t>
            </a:r>
            <a:r>
              <a:rPr lang="en-US" dirty="0" smtClean="0">
                <a:latin typeface="Blackadder ITC" pitchFamily="82" charset="0"/>
              </a:rPr>
              <a:t>Australia</a:t>
            </a:r>
          </a:p>
          <a:p>
            <a:r>
              <a:rPr lang="en-US" dirty="0" err="1" smtClean="0">
                <a:latin typeface="Blackadder ITC" pitchFamily="82" charset="0"/>
              </a:rPr>
              <a:t>Southeaast</a:t>
            </a:r>
            <a:r>
              <a:rPr lang="en-US" dirty="0" smtClean="0">
                <a:latin typeface="Blackadder ITC" pitchFamily="82" charset="0"/>
              </a:rPr>
              <a:t> </a:t>
            </a:r>
            <a:r>
              <a:rPr lang="en-US" dirty="0">
                <a:latin typeface="Blackadder ITC" pitchFamily="82" charset="0"/>
              </a:rPr>
              <a:t>Asia, South Asia and </a:t>
            </a:r>
            <a:r>
              <a:rPr lang="en-US" dirty="0" smtClean="0">
                <a:latin typeface="Blackadder ITC" pitchFamily="82" charset="0"/>
              </a:rPr>
              <a:t>China</a:t>
            </a:r>
          </a:p>
          <a:p>
            <a:r>
              <a:rPr lang="en-US" dirty="0">
                <a:latin typeface="Blackadder ITC" pitchFamily="82" charset="0"/>
              </a:rPr>
              <a:t>Papua Guinea and New </a:t>
            </a:r>
            <a:r>
              <a:rPr lang="en-US" dirty="0" smtClean="0">
                <a:latin typeface="Blackadder ITC" pitchFamily="82" charset="0"/>
              </a:rPr>
              <a:t>Caledonia</a:t>
            </a:r>
          </a:p>
          <a:p>
            <a:pPr>
              <a:buNone/>
            </a:pPr>
            <a:r>
              <a:rPr lang="en-US" dirty="0" smtClean="0">
                <a:latin typeface="Blackadder ITC" pitchFamily="82" charset="0"/>
              </a:rPr>
              <a:t> </a:t>
            </a:r>
            <a:endParaRPr lang="en-US" dirty="0">
              <a:latin typeface="Blackadder ITC" pitchFamily="82" charset="0"/>
            </a:endParaRPr>
          </a:p>
        </p:txBody>
      </p:sp>
      <p:pic>
        <p:nvPicPr>
          <p:cNvPr id="4" name="Picture 3" descr="Image result for burkholderia pseudomallei-regio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495800"/>
            <a:ext cx="4114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Algerian" pitchFamily="82" charset="0"/>
              </a:rPr>
              <a:t>Reservoir</a:t>
            </a:r>
            <a:endParaRPr lang="en-US" sz="4000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lackadder ITC" pitchFamily="82" charset="0"/>
              </a:rPr>
              <a:t>the </a:t>
            </a:r>
            <a:r>
              <a:rPr lang="en-US" dirty="0" smtClean="0">
                <a:latin typeface="Blackadder ITC" pitchFamily="82" charset="0"/>
              </a:rPr>
              <a:t>soil</a:t>
            </a:r>
          </a:p>
          <a:p>
            <a:r>
              <a:rPr lang="en-US" dirty="0">
                <a:latin typeface="Blackadder ITC" pitchFamily="82" charset="0"/>
              </a:rPr>
              <a:t>contaminated water </a:t>
            </a:r>
            <a:endParaRPr lang="en-US" dirty="0" smtClean="0">
              <a:latin typeface="Blackadder ITC" pitchFamily="82" charset="0"/>
            </a:endParaRPr>
          </a:p>
          <a:p>
            <a:r>
              <a:rPr lang="en-US" dirty="0">
                <a:latin typeface="Blackadder ITC" pitchFamily="82" charset="0"/>
              </a:rPr>
              <a:t>predominant during rainy season </a:t>
            </a:r>
          </a:p>
        </p:txBody>
      </p:sp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Algerian" pitchFamily="82" charset="0"/>
              </a:rPr>
              <a:t>Host Range </a:t>
            </a:r>
            <a:endParaRPr lang="en-US" sz="4000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Blackadder ITC" pitchFamily="82" charset="0"/>
              </a:rPr>
              <a:t>dependant </a:t>
            </a:r>
            <a:r>
              <a:rPr lang="en-US" dirty="0">
                <a:latin typeface="Blackadder ITC" pitchFamily="82" charset="0"/>
              </a:rPr>
              <a:t>on the phages </a:t>
            </a:r>
            <a:endParaRPr lang="en-US" dirty="0" smtClean="0">
              <a:latin typeface="Blackadder ITC" pitchFamily="82" charset="0"/>
            </a:endParaRPr>
          </a:p>
          <a:p>
            <a:r>
              <a:rPr lang="en-US" dirty="0">
                <a:latin typeface="Blackadder ITC" pitchFamily="82" charset="0"/>
              </a:rPr>
              <a:t>isolation of a </a:t>
            </a:r>
            <a:r>
              <a:rPr lang="en-US" dirty="0" err="1" smtClean="0">
                <a:latin typeface="Blackadder ITC" pitchFamily="82" charset="0"/>
              </a:rPr>
              <a:t>podovirus</a:t>
            </a:r>
            <a:endParaRPr lang="en-US" dirty="0" smtClean="0">
              <a:latin typeface="Blackadder ITC" pitchFamily="82" charset="0"/>
            </a:endParaRPr>
          </a:p>
          <a:p>
            <a:endParaRPr lang="en-US" dirty="0">
              <a:latin typeface="Blackadder ITC" pitchFamily="82" charset="0"/>
            </a:endParaRPr>
          </a:p>
        </p:txBody>
      </p:sp>
      <p:pic>
        <p:nvPicPr>
          <p:cNvPr id="4" name="Picture 3" descr="Image result for burkholderia pseudomallei-isolation of a podoviru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743200"/>
            <a:ext cx="563880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lgerian" pitchFamily="82" charset="0"/>
              </a:rPr>
              <a:t>Predisposing &amp; Occupational Risks, Disease? Infectious Dose? </a:t>
            </a:r>
            <a:endParaRPr lang="en-US" sz="3600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Blackadder ITC" pitchFamily="82" charset="0"/>
              </a:rPr>
              <a:t>P</a:t>
            </a:r>
            <a:r>
              <a:rPr lang="en-US" sz="2800" dirty="0" smtClean="0">
                <a:latin typeface="Blackadder ITC" pitchFamily="82" charset="0"/>
              </a:rPr>
              <a:t>redisposing risks; smokers, </a:t>
            </a:r>
            <a:r>
              <a:rPr lang="en-US" sz="2800" dirty="0">
                <a:latin typeface="Blackadder ITC" pitchFamily="82" charset="0"/>
              </a:rPr>
              <a:t>diabetic patients, alcohol abusers, chronic renal and lung diseases, liver infections, </a:t>
            </a:r>
            <a:r>
              <a:rPr lang="en-US" sz="2800" dirty="0" err="1">
                <a:latin typeface="Blackadder ITC" pitchFamily="82" charset="0"/>
              </a:rPr>
              <a:t>thalassemia</a:t>
            </a:r>
            <a:r>
              <a:rPr lang="en-US" sz="2800" dirty="0">
                <a:latin typeface="Blackadder ITC" pitchFamily="82" charset="0"/>
              </a:rPr>
              <a:t>, kava consumption and cancer </a:t>
            </a:r>
            <a:endParaRPr lang="en-US" sz="2800" dirty="0" smtClean="0">
              <a:latin typeface="Blackadder ITC" pitchFamily="82" charset="0"/>
            </a:endParaRPr>
          </a:p>
          <a:p>
            <a:r>
              <a:rPr lang="en-US" sz="2800" dirty="0" smtClean="0">
                <a:latin typeface="Blackadder ITC" pitchFamily="82" charset="0"/>
              </a:rPr>
              <a:t>Occupational risks; people </a:t>
            </a:r>
            <a:r>
              <a:rPr lang="en-US" sz="2800" dirty="0">
                <a:latin typeface="Blackadder ITC" pitchFamily="82" charset="0"/>
              </a:rPr>
              <a:t>working or staying in Southeast Asia and Northern Australia as well as other </a:t>
            </a:r>
            <a:endParaRPr lang="en-US" sz="2800" dirty="0" smtClean="0">
              <a:latin typeface="Blackadder ITC" pitchFamily="82" charset="0"/>
            </a:endParaRPr>
          </a:p>
          <a:p>
            <a:r>
              <a:rPr lang="en-US" sz="2800" dirty="0" smtClean="0">
                <a:latin typeface="Blackadder ITC" pitchFamily="82" charset="0"/>
              </a:rPr>
              <a:t>Infectious dose- </a:t>
            </a:r>
            <a:r>
              <a:rPr lang="en-US" sz="2800" dirty="0">
                <a:latin typeface="Blackadder ITC" pitchFamily="82" charset="0"/>
              </a:rPr>
              <a:t>10 colony forming units </a:t>
            </a:r>
            <a:endParaRPr lang="en-US" sz="2800" dirty="0" smtClean="0">
              <a:latin typeface="Blackadder ITC" pitchFamily="82" charset="0"/>
            </a:endParaRPr>
          </a:p>
          <a:p>
            <a:endParaRPr lang="en-US" sz="2800" dirty="0" smtClean="0">
              <a:latin typeface="Blackadder ITC" pitchFamily="82" charset="0"/>
            </a:endParaRPr>
          </a:p>
          <a:p>
            <a:endParaRPr lang="en-US" sz="2800" dirty="0">
              <a:latin typeface="Blackadder ITC" pitchFamily="82" charset="0"/>
            </a:endParaRPr>
          </a:p>
        </p:txBody>
      </p:sp>
      <p:pic>
        <p:nvPicPr>
          <p:cNvPr id="4" name="Picture 3" descr="Image result for burkholderia pseudomallei-Predisposing &amp; Occupational Risks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4343400"/>
            <a:ext cx="4343400" cy="170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  <p:sndAc>
      <p:stSnd>
        <p:snd r:embed="rId2" name="bomb.wav" builtIn="1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Algerian" pitchFamily="82" charset="0"/>
              </a:rPr>
              <a:t>Mode of transmission?</a:t>
            </a:r>
            <a:endParaRPr lang="en-US" sz="4000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Blackadder ITC" pitchFamily="82" charset="0"/>
            </a:endParaRPr>
          </a:p>
          <a:p>
            <a:endParaRPr lang="en-US" dirty="0">
              <a:latin typeface="Blackadder ITC" pitchFamily="82" charset="0"/>
            </a:endParaRPr>
          </a:p>
          <a:p>
            <a:endParaRPr lang="en-US" dirty="0" smtClean="0">
              <a:latin typeface="Blackadder ITC" pitchFamily="82" charset="0"/>
            </a:endParaRPr>
          </a:p>
          <a:p>
            <a:endParaRPr lang="en-US" dirty="0" smtClean="0">
              <a:latin typeface="Blackadder ITC" pitchFamily="82" charset="0"/>
            </a:endParaRPr>
          </a:p>
          <a:p>
            <a:endParaRPr lang="en-US" dirty="0">
              <a:latin typeface="Blackadder ITC" pitchFamily="82" charset="0"/>
            </a:endParaRPr>
          </a:p>
          <a:p>
            <a:r>
              <a:rPr lang="en-US" dirty="0" smtClean="0">
                <a:latin typeface="Blackadder ITC" pitchFamily="82" charset="0"/>
              </a:rPr>
              <a:t>soil </a:t>
            </a:r>
            <a:r>
              <a:rPr lang="en-US" dirty="0">
                <a:latin typeface="Blackadder ITC" pitchFamily="82" charset="0"/>
              </a:rPr>
              <a:t>and surface waters </a:t>
            </a:r>
            <a:endParaRPr lang="en-US" dirty="0" smtClean="0">
              <a:latin typeface="Blackadder ITC" pitchFamily="82" charset="0"/>
            </a:endParaRPr>
          </a:p>
          <a:p>
            <a:r>
              <a:rPr lang="en-US" dirty="0">
                <a:latin typeface="Blackadder ITC" pitchFamily="82" charset="0"/>
              </a:rPr>
              <a:t>inhaling dust or </a:t>
            </a:r>
            <a:r>
              <a:rPr lang="en-US" dirty="0" smtClean="0">
                <a:latin typeface="Blackadder ITC" pitchFamily="82" charset="0"/>
              </a:rPr>
              <a:t>water </a:t>
            </a:r>
            <a:r>
              <a:rPr lang="en-US" dirty="0">
                <a:latin typeface="Blackadder ITC" pitchFamily="82" charset="0"/>
              </a:rPr>
              <a:t>droplets</a:t>
            </a:r>
          </a:p>
        </p:txBody>
      </p:sp>
      <p:pic>
        <p:nvPicPr>
          <p:cNvPr id="4" name="Picture 3" descr="Burkholderia pseudomallei Burkholderia Articles Global Biodefens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905000"/>
            <a:ext cx="5943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158</TotalTime>
  <Words>139</Words>
  <Application>Microsoft Office PowerPoint</Application>
  <PresentationFormat>On-screen Show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Flow</vt:lpstr>
      <vt:lpstr>Burkholderia Pseudomallei </vt:lpstr>
      <vt:lpstr>Slide 2</vt:lpstr>
      <vt:lpstr>Natural habitat/Environment </vt:lpstr>
      <vt:lpstr>Region where it can be found. </vt:lpstr>
      <vt:lpstr>Reservoir</vt:lpstr>
      <vt:lpstr>Host Range </vt:lpstr>
      <vt:lpstr>Predisposing &amp; Occupational Risks, Disease? Infectious Dose? </vt:lpstr>
      <vt:lpstr>Mode of transmission?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eliver</dc:creator>
  <cp:lastModifiedBy>eliver</cp:lastModifiedBy>
  <cp:revision>16</cp:revision>
  <dcterms:created xsi:type="dcterms:W3CDTF">2017-11-09T15:41:27Z</dcterms:created>
  <dcterms:modified xsi:type="dcterms:W3CDTF">2017-11-09T18:20:02Z</dcterms:modified>
</cp:coreProperties>
</file>